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1"/>
  </p:notesMasterIdLst>
  <p:handoutMasterIdLst>
    <p:handoutMasterId r:id="rId12"/>
  </p:handoutMasterIdLst>
  <p:sldIdLst>
    <p:sldId id="563" r:id="rId3"/>
    <p:sldId id="565" r:id="rId4"/>
    <p:sldId id="566" r:id="rId5"/>
    <p:sldId id="567" r:id="rId6"/>
    <p:sldId id="568" r:id="rId7"/>
    <p:sldId id="569" r:id="rId8"/>
    <p:sldId id="564" r:id="rId9"/>
    <p:sldId id="554" r:id="rId10"/>
  </p:sldIdLst>
  <p:sldSz cx="12188825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DA81"/>
    <a:srgbClr val="F3F2F1"/>
    <a:srgbClr val="E6E6E6"/>
    <a:srgbClr val="FF0066"/>
    <a:srgbClr val="CBC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02" autoAdjust="0"/>
    <p:restoredTop sz="93817" autoAdjust="0"/>
  </p:normalViewPr>
  <p:slideViewPr>
    <p:cSldViewPr showGuides="1">
      <p:cViewPr varScale="1">
        <p:scale>
          <a:sx n="64" d="100"/>
          <a:sy n="64" d="100"/>
        </p:scale>
        <p:origin x="928" y="48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6/25/2024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6/25/2024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404664"/>
            <a:ext cx="12188825" cy="604867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6/25/2024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6/25/2024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12188825" cy="645333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4" y="0"/>
            <a:ext cx="9144001" cy="771872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6/25/2024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pic>
        <p:nvPicPr>
          <p:cNvPr id="1026" name="Picture 2" descr="http://ak9.picdn.net/shutterstock/videos/3191083/preview/stock-footage--binary-code-wall-animation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484"/>
          <a:stretch/>
        </p:blipFill>
        <p:spPr bwMode="auto">
          <a:xfrm>
            <a:off x="1" y="713556"/>
            <a:ext cx="6094412" cy="18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ak9.picdn.net/shutterstock/videos/3191083/preview/stock-footage--binary-code-wall-animation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484"/>
          <a:stretch/>
        </p:blipFill>
        <p:spPr bwMode="auto">
          <a:xfrm>
            <a:off x="6070875" y="713555"/>
            <a:ext cx="6117950" cy="18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6/25/2024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6/25/2024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6/25/2024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6/25/2024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6/25/2024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6/25/2024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6/25/2024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/>
              <a:pPr/>
              <a:t>6/25/2024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AB54578-F719-4CF5-935C-219979EDA627}"/>
              </a:ext>
            </a:extLst>
          </p:cNvPr>
          <p:cNvSpPr txBox="1"/>
          <p:nvPr/>
        </p:nvSpPr>
        <p:spPr>
          <a:xfrm>
            <a:off x="549796" y="116632"/>
            <a:ext cx="11305256" cy="677108"/>
          </a:xfrm>
          <a:prstGeom prst="rect">
            <a:avLst/>
          </a:prstGeom>
          <a:solidFill>
            <a:srgbClr val="92D050"/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GB" altLang="en-US" sz="2800" b="1" dirty="0">
                <a:solidFill>
                  <a:prstClr val="black"/>
                </a:solidFill>
                <a:latin typeface="Arial" charset="0"/>
                <a:cs typeface="Arial" charset="0"/>
              </a:rPr>
              <a:t>Y11 Induction Day – Computer Science</a:t>
            </a:r>
          </a:p>
          <a:p>
            <a:pPr algn="ctr">
              <a:spcBef>
                <a:spcPct val="20000"/>
              </a:spcBef>
              <a:defRPr/>
            </a:pPr>
            <a:endParaRPr lang="en-GB" altLang="en-US" sz="200" b="1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00DC39-98AE-4A05-9316-DB1F873C697B}"/>
              </a:ext>
            </a:extLst>
          </p:cNvPr>
          <p:cNvSpPr txBox="1"/>
          <p:nvPr/>
        </p:nvSpPr>
        <p:spPr>
          <a:xfrm>
            <a:off x="477788" y="1352381"/>
            <a:ext cx="11377264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will you be </a:t>
            </a:r>
            <a:r>
              <a:rPr lang="en-GB" sz="2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doing</a:t>
            </a:r>
            <a:r>
              <a:rPr lang="en-GB" sz="2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this course?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FDB0A58-00DC-4FE6-BF85-FA43BA8A871A}"/>
              </a:ext>
            </a:extLst>
          </p:cNvPr>
          <p:cNvCxnSpPr/>
          <p:nvPr/>
        </p:nvCxnSpPr>
        <p:spPr>
          <a:xfrm>
            <a:off x="801824" y="2348880"/>
            <a:ext cx="10801200" cy="0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D0581F2-1808-E742-5415-83CBB762850E}"/>
              </a:ext>
            </a:extLst>
          </p:cNvPr>
          <p:cNvSpPr txBox="1"/>
          <p:nvPr/>
        </p:nvSpPr>
        <p:spPr>
          <a:xfrm>
            <a:off x="569031" y="3140968"/>
            <a:ext cx="11377264" cy="20928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years of </a:t>
            </a:r>
            <a:r>
              <a:rPr lang="en-GB" sz="2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study</a:t>
            </a:r>
            <a:endParaRPr lang="en-GB" sz="2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2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2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final </a:t>
            </a:r>
            <a:r>
              <a:rPr lang="en-GB" sz="2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exams</a:t>
            </a:r>
            <a:r>
              <a:rPr lang="en-GB" sz="2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+ 1 </a:t>
            </a:r>
            <a:r>
              <a:rPr lang="en-GB" sz="2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coursework</a:t>
            </a:r>
            <a:endParaRPr lang="en-GB" sz="2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2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2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final </a:t>
            </a:r>
            <a:r>
              <a:rPr lang="en-GB" sz="2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grade</a:t>
            </a:r>
            <a:r>
              <a:rPr lang="en-GB" sz="2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</p:txBody>
      </p:sp>
      <p:pic>
        <p:nvPicPr>
          <p:cNvPr id="1026" name="Picture 2" descr="I Love Computer Science 11 oz Ceramic Mug I Love Computer Science Mugs |  CafePress | Computer science, Mugs, Unique ceramics">
            <a:extLst>
              <a:ext uri="{FF2B5EF4-FFF2-40B4-BE49-F238E27FC236}">
                <a16:creationId xmlns:a16="http://schemas.microsoft.com/office/drawing/2014/main" id="{3ED9557A-E7BF-5E14-1EEB-0C35431D3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4909">
                        <a14:foregroundMark x1="20727" y1="13091" x2="65455" y2="39636"/>
                        <a14:foregroundMark x1="33818" y1="13818" x2="71273" y2="21455"/>
                        <a14:foregroundMark x1="71273" y1="21455" x2="85818" y2="23636"/>
                        <a14:foregroundMark x1="85818" y1="23636" x2="87818" y2="24545"/>
                        <a14:foregroundMark x1="90182" y1="30364" x2="94545" y2="46364"/>
                        <a14:foregroundMark x1="94545" y1="48909" x2="90727" y2="68000"/>
                        <a14:foregroundMark x1="88000" y1="72545" x2="66727" y2="73273"/>
                        <a14:foregroundMark x1="65091" y1="62364" x2="73091" y2="72909"/>
                        <a14:foregroundMark x1="61818" y1="27818" x2="65455" y2="55091"/>
                        <a14:foregroundMark x1="70062" y1="33818" x2="71091" y2="34364"/>
                        <a14:foregroundMark x1="69035" y1="33273" x2="70062" y2="33818"/>
                        <a14:foregroundMark x1="68349" y1="32909" x2="69035" y2="33273"/>
                        <a14:foregroundMark x1="44364" y1="20182" x2="68349" y2="32909"/>
                        <a14:foregroundMark x1="86364" y1="24545" x2="91091" y2="36000"/>
                        <a14:foregroundMark x1="91091" y1="36000" x2="92364" y2="37455"/>
                        <a14:foregroundMark x1="89636" y1="27636" x2="94727" y2="37455"/>
                        <a14:foregroundMark x1="94727" y1="37455" x2="94727" y2="37636"/>
                        <a14:foregroundMark x1="94727" y1="37636" x2="94909" y2="55636"/>
                        <a14:foregroundMark x1="13455" y1="50727" x2="22909" y2="82909"/>
                        <a14:foregroundMark x1="22909" y1="82909" x2="55818" y2="81091"/>
                        <a14:foregroundMark x1="55818" y1="81091" x2="57818" y2="81273"/>
                        <a14:foregroundMark x1="21273" y1="51818" x2="60545" y2="69636"/>
                        <a14:foregroundMark x1="38182" y1="55818" x2="69455" y2="54727"/>
                        <a14:foregroundMark x1="29091" y1="66364" x2="38364" y2="66364"/>
                        <a14:foregroundMark x1="38364" y1="66364" x2="63818" y2="64364"/>
                        <a14:foregroundMark x1="63818" y1="64364" x2="64545" y2="64364"/>
                        <a14:foregroundMark x1="55091" y1="51636" x2="67818" y2="76364"/>
                        <a14:foregroundMark x1="58909" y1="48727" x2="64545" y2="53273"/>
                        <a14:foregroundMark x1="40000" y1="51636" x2="50182" y2="60000"/>
                        <a14:foregroundMark x1="50182" y1="60000" x2="50545" y2="61273"/>
                        <a14:foregroundMark x1="18727" y1="52909" x2="29636" y2="57091"/>
                        <a14:foregroundMark x1="29636" y1="57091" x2="30364" y2="58000"/>
                        <a14:foregroundMark x1="34000" y1="34727" x2="34000" y2="50545"/>
                        <a14:foregroundMark x1="18727" y1="55091" x2="35818" y2="59636"/>
                        <a14:foregroundMark x1="20182" y1="61273" x2="30182" y2="71273"/>
                        <a14:foregroundMark x1="22000" y1="67455" x2="22000" y2="67455"/>
                        <a14:foregroundMark x1="29455" y1="63636" x2="29455" y2="63636"/>
                        <a14:foregroundMark x1="32364" y1="63636" x2="32364" y2="63636"/>
                        <a14:foregroundMark x1="35455" y1="54727" x2="35455" y2="54727"/>
                        <a14:foregroundMark x1="32545" y1="70545" x2="32545" y2="70545"/>
                        <a14:foregroundMark x1="36909" y1="72000" x2="36909" y2="72000"/>
                        <a14:foregroundMark x1="45455" y1="69273" x2="45455" y2="69273"/>
                        <a14:foregroundMark x1="44000" y1="69818" x2="44000" y2="69818"/>
                        <a14:foregroundMark x1="37273" y1="58000" x2="37273" y2="58000"/>
                        <a14:foregroundMark x1="39273" y1="55636" x2="39273" y2="55636"/>
                        <a14:foregroundMark x1="37636" y1="55091" x2="37636" y2="55091"/>
                        <a14:foregroundMark x1="38545" y1="61273" x2="38545" y2="61273"/>
                        <a14:foregroundMark x1="38909" y1="62727" x2="38909" y2="62727"/>
                        <a14:foregroundMark x1="42000" y1="71091" x2="42000" y2="71091"/>
                        <a14:foregroundMark x1="50545" y1="70000" x2="50545" y2="70000"/>
                        <a14:foregroundMark x1="57636" y1="60727" x2="57636" y2="60727"/>
                        <a14:foregroundMark x1="54000" y1="52545" x2="54000" y2="52545"/>
                        <a14:foregroundMark x1="53636" y1="52909" x2="53636" y2="52909"/>
                        <a14:foregroundMark x1="53818" y1="53273" x2="53818" y2="53273"/>
                        <a14:foregroundMark x1="53818" y1="53091" x2="53818" y2="53091"/>
                        <a14:foregroundMark x1="52364" y1="50727" x2="56364" y2="61636"/>
                        <a14:foregroundMark x1="54364" y1="81455" x2="63455" y2="84182"/>
                        <a14:foregroundMark x1="70545" y1="81455" x2="70545" y2="81455"/>
                        <a14:foregroundMark x1="70545" y1="81455" x2="70545" y2="81455"/>
                        <a14:foregroundMark x1="67818" y1="84909" x2="67818" y2="84909"/>
                        <a14:foregroundMark x1="67818" y1="86545" x2="67818" y2="86545"/>
                        <a14:foregroundMark x1="65455" y1="86909" x2="65455" y2="86909"/>
                        <a14:backgroundMark x1="76909" y1="36364" x2="76545" y2="64727"/>
                        <a14:backgroundMark x1="71818" y1="37455" x2="71818" y2="37455"/>
                        <a14:backgroundMark x1="71455" y1="32909" x2="71455" y2="32909"/>
                        <a14:backgroundMark x1="71636" y1="33818" x2="71636" y2="33818"/>
                        <a14:backgroundMark x1="71636" y1="33273" x2="71636" y2="33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873" y="2830975"/>
            <a:ext cx="2572151" cy="257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earning – Snaresbrook Prep School">
            <a:extLst>
              <a:ext uri="{FF2B5EF4-FFF2-40B4-BE49-F238E27FC236}">
                <a16:creationId xmlns:a16="http://schemas.microsoft.com/office/drawing/2014/main" id="{0872C982-8512-89AA-E65A-6814A167F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74" b="93951" l="3226" r="97913">
                        <a14:foregroundMark x1="20683" y1="8885" x2="20683" y2="8885"/>
                        <a14:foregroundMark x1="20367" y1="8885" x2="20367" y2="8885"/>
                        <a14:foregroundMark x1="3226" y1="24386" x2="9298" y2="39698"/>
                        <a14:foregroundMark x1="31752" y1="6144" x2="34029" y2="13611"/>
                        <a14:foregroundMark x1="41303" y1="3970" x2="48577" y2="2930"/>
                        <a14:foregroundMark x1="55661" y1="2174" x2="59013" y2="5104"/>
                        <a14:foregroundMark x1="93295" y1="24197" x2="97913" y2="29868"/>
                        <a14:foregroundMark x1="47122" y1="39698" x2="44972" y2="61626"/>
                        <a14:foregroundMark x1="37192" y1="72306" x2="38963" y2="93951"/>
                        <a14:foregroundMark x1="42694" y1="3119" x2="42694" y2="31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54" y="3256478"/>
            <a:ext cx="2572152" cy="172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9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AB54578-F719-4CF5-935C-219979EDA627}"/>
              </a:ext>
            </a:extLst>
          </p:cNvPr>
          <p:cNvSpPr txBox="1"/>
          <p:nvPr/>
        </p:nvSpPr>
        <p:spPr>
          <a:xfrm>
            <a:off x="549796" y="116632"/>
            <a:ext cx="11305256" cy="677108"/>
          </a:xfrm>
          <a:prstGeom prst="rect">
            <a:avLst/>
          </a:prstGeom>
          <a:solidFill>
            <a:srgbClr val="92D050"/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GB" altLang="en-US" sz="2800" b="1" dirty="0">
                <a:solidFill>
                  <a:prstClr val="black"/>
                </a:solidFill>
                <a:latin typeface="Arial" charset="0"/>
                <a:cs typeface="Arial" charset="0"/>
              </a:rPr>
              <a:t>Y11 Induction Day – Computer Science</a:t>
            </a:r>
          </a:p>
          <a:p>
            <a:pPr algn="ctr">
              <a:spcBef>
                <a:spcPct val="20000"/>
              </a:spcBef>
              <a:defRPr/>
            </a:pPr>
            <a:endParaRPr lang="en-GB" altLang="en-US" sz="200" b="1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00DC39-98AE-4A05-9316-DB1F873C697B}"/>
              </a:ext>
            </a:extLst>
          </p:cNvPr>
          <p:cNvSpPr txBox="1"/>
          <p:nvPr/>
        </p:nvSpPr>
        <p:spPr>
          <a:xfrm>
            <a:off x="477788" y="1052736"/>
            <a:ext cx="11377264" cy="10464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Year 12 – Each week we will cover:</a:t>
            </a:r>
          </a:p>
          <a:p>
            <a:pPr algn="ctr"/>
            <a:endParaRPr lang="en-GB" sz="1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2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Theory Topic (3 lessons)                    Practical Programming (2 lessons)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2FC335-E9D0-4D78-BA84-577D6DAB92D7}"/>
              </a:ext>
            </a:extLst>
          </p:cNvPr>
          <p:cNvSpPr txBox="1"/>
          <p:nvPr/>
        </p:nvSpPr>
        <p:spPr>
          <a:xfrm>
            <a:off x="621804" y="2564904"/>
            <a:ext cx="5328592" cy="33409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Computational Thinking</a:t>
            </a: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Thinking Abstractly</a:t>
            </a: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Thinking Ahead</a:t>
            </a: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Thinking Procedurally</a:t>
            </a: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Thinking Logically + Concurrently</a:t>
            </a: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 Recognition + Solving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FDB0A58-00DC-4FE6-BF85-FA43BA8A871A}"/>
              </a:ext>
            </a:extLst>
          </p:cNvPr>
          <p:cNvCxnSpPr/>
          <p:nvPr/>
        </p:nvCxnSpPr>
        <p:spPr>
          <a:xfrm>
            <a:off x="801824" y="2348880"/>
            <a:ext cx="10801200" cy="0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7F9D932-7B15-D57E-EC4A-3CA72A44BB84}"/>
              </a:ext>
            </a:extLst>
          </p:cNvPr>
          <p:cNvSpPr txBox="1"/>
          <p:nvPr/>
        </p:nvSpPr>
        <p:spPr>
          <a:xfrm>
            <a:off x="6238429" y="2564904"/>
            <a:ext cx="5328592" cy="38949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Representation</a:t>
            </a: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Binary + Hexadecimal</a:t>
            </a: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Binary Addition + Shift</a:t>
            </a: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Signed Integers + Subtraction</a:t>
            </a: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Floating Point Binary</a:t>
            </a: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Arithmetic Operations</a:t>
            </a: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Characters</a:t>
            </a:r>
          </a:p>
        </p:txBody>
      </p:sp>
    </p:spTree>
    <p:extLst>
      <p:ext uri="{BB962C8B-B14F-4D97-AF65-F5344CB8AC3E}">
        <p14:creationId xmlns:p14="http://schemas.microsoft.com/office/powerpoint/2010/main" val="144571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AB54578-F719-4CF5-935C-219979EDA627}"/>
              </a:ext>
            </a:extLst>
          </p:cNvPr>
          <p:cNvSpPr txBox="1"/>
          <p:nvPr/>
        </p:nvSpPr>
        <p:spPr>
          <a:xfrm>
            <a:off x="549796" y="116632"/>
            <a:ext cx="11305256" cy="677108"/>
          </a:xfrm>
          <a:prstGeom prst="rect">
            <a:avLst/>
          </a:prstGeom>
          <a:solidFill>
            <a:srgbClr val="92D050"/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GB" altLang="en-US" sz="2800" b="1" dirty="0">
                <a:solidFill>
                  <a:prstClr val="black"/>
                </a:solidFill>
                <a:latin typeface="Arial" charset="0"/>
                <a:cs typeface="Arial" charset="0"/>
              </a:rPr>
              <a:t>Y11 Induction Day – Computer Science</a:t>
            </a:r>
          </a:p>
          <a:p>
            <a:pPr algn="ctr">
              <a:spcBef>
                <a:spcPct val="20000"/>
              </a:spcBef>
              <a:defRPr/>
            </a:pPr>
            <a:endParaRPr lang="en-GB" altLang="en-US" sz="200" b="1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00DC39-98AE-4A05-9316-DB1F873C697B}"/>
              </a:ext>
            </a:extLst>
          </p:cNvPr>
          <p:cNvSpPr txBox="1"/>
          <p:nvPr/>
        </p:nvSpPr>
        <p:spPr>
          <a:xfrm>
            <a:off x="477788" y="1052736"/>
            <a:ext cx="11377264" cy="10464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Year 12 – Each week we will cover:</a:t>
            </a:r>
          </a:p>
          <a:p>
            <a:pPr algn="ctr"/>
            <a:endParaRPr lang="en-GB" sz="1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2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Theory Topic (3 lessons)                    Practical Programming (2 lessons)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2FC335-E9D0-4D78-BA84-577D6DAB92D7}"/>
              </a:ext>
            </a:extLst>
          </p:cNvPr>
          <p:cNvSpPr txBox="1"/>
          <p:nvPr/>
        </p:nvSpPr>
        <p:spPr>
          <a:xfrm>
            <a:off x="621804" y="2752317"/>
            <a:ext cx="5328592" cy="27869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 Architecture</a:t>
            </a: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CPU</a:t>
            </a: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CPU Performance + Pipelining</a:t>
            </a: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Processor Types + Von Neumann</a:t>
            </a: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Input, Output + Storage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FDB0A58-00DC-4FE6-BF85-FA43BA8A871A}"/>
              </a:ext>
            </a:extLst>
          </p:cNvPr>
          <p:cNvCxnSpPr/>
          <p:nvPr/>
        </p:nvCxnSpPr>
        <p:spPr>
          <a:xfrm>
            <a:off x="801824" y="2348880"/>
            <a:ext cx="10801200" cy="0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7F9D932-7B15-D57E-EC4A-3CA72A44BB84}"/>
              </a:ext>
            </a:extLst>
          </p:cNvPr>
          <p:cNvSpPr txBox="1"/>
          <p:nvPr/>
        </p:nvSpPr>
        <p:spPr>
          <a:xfrm>
            <a:off x="6238429" y="2752317"/>
            <a:ext cx="5328592" cy="33409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 Software</a:t>
            </a: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 Software</a:t>
            </a: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Operating System</a:t>
            </a: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Assembly Language</a:t>
            </a: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Addressing Modes</a:t>
            </a: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 Development</a:t>
            </a:r>
          </a:p>
        </p:txBody>
      </p:sp>
    </p:spTree>
    <p:extLst>
      <p:ext uri="{BB962C8B-B14F-4D97-AF65-F5344CB8AC3E}">
        <p14:creationId xmlns:p14="http://schemas.microsoft.com/office/powerpoint/2010/main" val="344304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AB54578-F719-4CF5-935C-219979EDA627}"/>
              </a:ext>
            </a:extLst>
          </p:cNvPr>
          <p:cNvSpPr txBox="1"/>
          <p:nvPr/>
        </p:nvSpPr>
        <p:spPr>
          <a:xfrm>
            <a:off x="549796" y="116632"/>
            <a:ext cx="11305256" cy="677108"/>
          </a:xfrm>
          <a:prstGeom prst="rect">
            <a:avLst/>
          </a:prstGeom>
          <a:solidFill>
            <a:srgbClr val="92D050"/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GB" altLang="en-US" sz="2800" b="1" dirty="0">
                <a:solidFill>
                  <a:prstClr val="black"/>
                </a:solidFill>
                <a:latin typeface="Arial" charset="0"/>
                <a:cs typeface="Arial" charset="0"/>
              </a:rPr>
              <a:t>Y11 Induction Day – Computer Science</a:t>
            </a:r>
          </a:p>
          <a:p>
            <a:pPr algn="ctr">
              <a:spcBef>
                <a:spcPct val="20000"/>
              </a:spcBef>
              <a:defRPr/>
            </a:pPr>
            <a:endParaRPr lang="en-GB" altLang="en-US" sz="200" b="1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00DC39-98AE-4A05-9316-DB1F873C697B}"/>
              </a:ext>
            </a:extLst>
          </p:cNvPr>
          <p:cNvSpPr txBox="1"/>
          <p:nvPr/>
        </p:nvSpPr>
        <p:spPr>
          <a:xfrm>
            <a:off x="477788" y="1052736"/>
            <a:ext cx="11377264" cy="10464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Year 12 – Each week we will cover:</a:t>
            </a:r>
          </a:p>
          <a:p>
            <a:pPr algn="ctr"/>
            <a:endParaRPr lang="en-GB" sz="1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2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Theory Topic (3 lessons)                    Practical Programming (2 lessons)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2FC335-E9D0-4D78-BA84-577D6DAB92D7}"/>
              </a:ext>
            </a:extLst>
          </p:cNvPr>
          <p:cNvSpPr txBox="1"/>
          <p:nvPr/>
        </p:nvSpPr>
        <p:spPr>
          <a:xfrm>
            <a:off x="621804" y="2564904"/>
            <a:ext cx="5328592" cy="33409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Databases</a:t>
            </a: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Structure + Relationships</a:t>
            </a: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Normalisation</a:t>
            </a: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SQL (Basics)</a:t>
            </a: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SQL (Complex)</a:t>
            </a: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Transaction Processing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FDB0A58-00DC-4FE6-BF85-FA43BA8A871A}"/>
              </a:ext>
            </a:extLst>
          </p:cNvPr>
          <p:cNvCxnSpPr/>
          <p:nvPr/>
        </p:nvCxnSpPr>
        <p:spPr>
          <a:xfrm>
            <a:off x="801824" y="2348880"/>
            <a:ext cx="10801200" cy="0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7F9D932-7B15-D57E-EC4A-3CA72A44BB84}"/>
              </a:ext>
            </a:extLst>
          </p:cNvPr>
          <p:cNvSpPr txBox="1"/>
          <p:nvPr/>
        </p:nvSpPr>
        <p:spPr>
          <a:xfrm>
            <a:off x="6238429" y="2564904"/>
            <a:ext cx="5328592" cy="38949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Impacts of Tech</a:t>
            </a: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Legislation</a:t>
            </a: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Artificial Intelligence</a:t>
            </a: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Automated Decision Making</a:t>
            </a: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Environmental Issues</a:t>
            </a: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Privacy</a:t>
            </a: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Thoughtful Design</a:t>
            </a:r>
          </a:p>
        </p:txBody>
      </p:sp>
    </p:spTree>
    <p:extLst>
      <p:ext uri="{BB962C8B-B14F-4D97-AF65-F5344CB8AC3E}">
        <p14:creationId xmlns:p14="http://schemas.microsoft.com/office/powerpoint/2010/main" val="385423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AB54578-F719-4CF5-935C-219979EDA627}"/>
              </a:ext>
            </a:extLst>
          </p:cNvPr>
          <p:cNvSpPr txBox="1"/>
          <p:nvPr/>
        </p:nvSpPr>
        <p:spPr>
          <a:xfrm>
            <a:off x="549796" y="116632"/>
            <a:ext cx="11305256" cy="677108"/>
          </a:xfrm>
          <a:prstGeom prst="rect">
            <a:avLst/>
          </a:prstGeom>
          <a:solidFill>
            <a:srgbClr val="92D050"/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GB" altLang="en-US" sz="2800" b="1" dirty="0">
                <a:solidFill>
                  <a:prstClr val="black"/>
                </a:solidFill>
                <a:latin typeface="Arial" charset="0"/>
                <a:cs typeface="Arial" charset="0"/>
              </a:rPr>
              <a:t>Y11 Induction Day – Computer Science</a:t>
            </a:r>
          </a:p>
          <a:p>
            <a:pPr algn="ctr">
              <a:spcBef>
                <a:spcPct val="20000"/>
              </a:spcBef>
              <a:defRPr/>
            </a:pPr>
            <a:endParaRPr lang="en-GB" altLang="en-US" sz="200" b="1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00DC39-98AE-4A05-9316-DB1F873C697B}"/>
              </a:ext>
            </a:extLst>
          </p:cNvPr>
          <p:cNvSpPr txBox="1"/>
          <p:nvPr/>
        </p:nvSpPr>
        <p:spPr>
          <a:xfrm>
            <a:off x="477788" y="1052736"/>
            <a:ext cx="11377264" cy="10464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Year 13 – Each week we will cover:</a:t>
            </a:r>
          </a:p>
          <a:p>
            <a:pPr algn="ctr"/>
            <a:endParaRPr lang="en-GB" sz="1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2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Theory Topic (3 lessons)                    NEA Project (2 lessons)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2FC335-E9D0-4D78-BA84-577D6DAB92D7}"/>
              </a:ext>
            </a:extLst>
          </p:cNvPr>
          <p:cNvSpPr txBox="1"/>
          <p:nvPr/>
        </p:nvSpPr>
        <p:spPr>
          <a:xfrm>
            <a:off x="621804" y="2564904"/>
            <a:ext cx="5328592" cy="38949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Algorithms</a:t>
            </a: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Recursion</a:t>
            </a: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Big-O / Algorithm Efficiency</a:t>
            </a: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Search + Sort Algorithms</a:t>
            </a: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Graph Traversal</a:t>
            </a: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Optimisation Algorithms (Dijkstra)</a:t>
            </a: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Optimisation Algorithms (A*)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FDB0A58-00DC-4FE6-BF85-FA43BA8A871A}"/>
              </a:ext>
            </a:extLst>
          </p:cNvPr>
          <p:cNvCxnSpPr/>
          <p:nvPr/>
        </p:nvCxnSpPr>
        <p:spPr>
          <a:xfrm>
            <a:off x="801824" y="2348880"/>
            <a:ext cx="10801200" cy="0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7F9D932-7B15-D57E-EC4A-3CA72A44BB84}"/>
              </a:ext>
            </a:extLst>
          </p:cNvPr>
          <p:cNvSpPr txBox="1"/>
          <p:nvPr/>
        </p:nvSpPr>
        <p:spPr>
          <a:xfrm>
            <a:off x="6238429" y="2838630"/>
            <a:ext cx="5328592" cy="33409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Structures</a:t>
            </a: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Queues</a:t>
            </a: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Stacks</a:t>
            </a: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Lists</a:t>
            </a: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Hash Tables</a:t>
            </a: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Trees</a:t>
            </a:r>
          </a:p>
        </p:txBody>
      </p:sp>
    </p:spTree>
    <p:extLst>
      <p:ext uri="{BB962C8B-B14F-4D97-AF65-F5344CB8AC3E}">
        <p14:creationId xmlns:p14="http://schemas.microsoft.com/office/powerpoint/2010/main" val="377724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AB54578-F719-4CF5-935C-219979EDA627}"/>
              </a:ext>
            </a:extLst>
          </p:cNvPr>
          <p:cNvSpPr txBox="1"/>
          <p:nvPr/>
        </p:nvSpPr>
        <p:spPr>
          <a:xfrm>
            <a:off x="549796" y="116632"/>
            <a:ext cx="11305256" cy="677108"/>
          </a:xfrm>
          <a:prstGeom prst="rect">
            <a:avLst/>
          </a:prstGeom>
          <a:solidFill>
            <a:srgbClr val="92D050"/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GB" altLang="en-US" sz="2800" b="1" dirty="0">
                <a:solidFill>
                  <a:prstClr val="black"/>
                </a:solidFill>
                <a:latin typeface="Arial" charset="0"/>
                <a:cs typeface="Arial" charset="0"/>
              </a:rPr>
              <a:t>Y11 Induction Day – Computer Science</a:t>
            </a:r>
          </a:p>
          <a:p>
            <a:pPr algn="ctr">
              <a:spcBef>
                <a:spcPct val="20000"/>
              </a:spcBef>
              <a:defRPr/>
            </a:pPr>
            <a:endParaRPr lang="en-GB" altLang="en-US" sz="200" b="1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00DC39-98AE-4A05-9316-DB1F873C697B}"/>
              </a:ext>
            </a:extLst>
          </p:cNvPr>
          <p:cNvSpPr txBox="1"/>
          <p:nvPr/>
        </p:nvSpPr>
        <p:spPr>
          <a:xfrm>
            <a:off x="477788" y="1052736"/>
            <a:ext cx="11377264" cy="10464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Year 13 – Each week we will cover:</a:t>
            </a:r>
          </a:p>
          <a:p>
            <a:pPr algn="ctr"/>
            <a:endParaRPr lang="en-GB" sz="1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2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Theory Topic (3 lessons)                    NEA Project (2 lessons)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2FC335-E9D0-4D78-BA84-577D6DAB92D7}"/>
              </a:ext>
            </a:extLst>
          </p:cNvPr>
          <p:cNvSpPr txBox="1"/>
          <p:nvPr/>
        </p:nvSpPr>
        <p:spPr>
          <a:xfrm>
            <a:off x="621804" y="3118901"/>
            <a:ext cx="5328592" cy="22329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Boolean Logic</a:t>
            </a: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Logic Gates</a:t>
            </a: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Boolean Algebra</a:t>
            </a: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Karnaugh Maps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FDB0A58-00DC-4FE6-BF85-FA43BA8A871A}"/>
              </a:ext>
            </a:extLst>
          </p:cNvPr>
          <p:cNvCxnSpPr/>
          <p:nvPr/>
        </p:nvCxnSpPr>
        <p:spPr>
          <a:xfrm>
            <a:off x="801824" y="2348880"/>
            <a:ext cx="10801200" cy="0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7F9D932-7B15-D57E-EC4A-3CA72A44BB84}"/>
              </a:ext>
            </a:extLst>
          </p:cNvPr>
          <p:cNvSpPr txBox="1"/>
          <p:nvPr/>
        </p:nvSpPr>
        <p:spPr>
          <a:xfrm>
            <a:off x="6238429" y="2564904"/>
            <a:ext cx="5328592" cy="33409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Networks</a:t>
            </a: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Internet Structure</a:t>
            </a: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Packet Switching</a:t>
            </a: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Security</a:t>
            </a: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TCP + Protocols</a:t>
            </a: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Web Technologies</a:t>
            </a:r>
          </a:p>
        </p:txBody>
      </p:sp>
    </p:spTree>
    <p:extLst>
      <p:ext uri="{BB962C8B-B14F-4D97-AF65-F5344CB8AC3E}">
        <p14:creationId xmlns:p14="http://schemas.microsoft.com/office/powerpoint/2010/main" val="260017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43145" y="116632"/>
            <a:ext cx="10513168" cy="800219"/>
          </a:xfrm>
          <a:prstGeom prst="rect">
            <a:avLst/>
          </a:prstGeom>
          <a:solidFill>
            <a:srgbClr val="F2F2F2"/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10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2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 </a:t>
            </a:r>
            <a:r>
              <a:rPr lang="en-GB" sz="2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What are the expectations?</a:t>
            </a:r>
            <a:endParaRPr lang="en-GB" sz="5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5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5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204822-B2B5-46E0-8E9F-5B1E6A664430}"/>
              </a:ext>
            </a:extLst>
          </p:cNvPr>
          <p:cNvSpPr txBox="1"/>
          <p:nvPr/>
        </p:nvSpPr>
        <p:spPr>
          <a:xfrm>
            <a:off x="477788" y="1230432"/>
            <a:ext cx="11377264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is an </a:t>
            </a:r>
            <a:r>
              <a:rPr lang="en-GB" sz="2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Level</a:t>
            </a:r>
            <a:r>
              <a:rPr lang="en-GB" sz="2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course</a:t>
            </a:r>
          </a:p>
          <a:p>
            <a:pPr algn="ctr"/>
            <a:endParaRPr lang="en-GB" sz="1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2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expectations on </a:t>
            </a:r>
            <a:r>
              <a:rPr lang="en-GB" sz="2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behaviour</a:t>
            </a:r>
            <a:r>
              <a:rPr lang="en-GB" sz="2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GB" sz="2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homework</a:t>
            </a:r>
            <a:r>
              <a:rPr lang="en-GB" sz="2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are much higher </a:t>
            </a:r>
          </a:p>
          <a:p>
            <a:pPr algn="ctr"/>
            <a:r>
              <a:rPr lang="en-GB" sz="2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 during your </a:t>
            </a:r>
            <a:r>
              <a:rPr lang="en-GB" sz="2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GCSE</a:t>
            </a:r>
            <a:r>
              <a:rPr lang="en-GB" sz="2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studies</a:t>
            </a:r>
            <a:endParaRPr lang="en-GB" sz="26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A84A71-7015-4CDC-87C1-C1B0B2B9F199}"/>
              </a:ext>
            </a:extLst>
          </p:cNvPr>
          <p:cNvSpPr txBox="1"/>
          <p:nvPr/>
        </p:nvSpPr>
        <p:spPr>
          <a:xfrm>
            <a:off x="405780" y="3212976"/>
            <a:ext cx="4608512" cy="270843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Homework</a:t>
            </a:r>
          </a:p>
          <a:p>
            <a:pPr algn="ctr"/>
            <a:endParaRPr lang="en-GB" sz="1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hours</a:t>
            </a:r>
            <a:r>
              <a:rPr lang="en-GB" sz="2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week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Complete </a:t>
            </a:r>
            <a:r>
              <a:rPr lang="en-GB" sz="2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lesson tasks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Revise</a:t>
            </a:r>
            <a:r>
              <a:rPr lang="en-GB" sz="2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assessments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 on </a:t>
            </a:r>
            <a:r>
              <a:rPr lang="en-GB" sz="2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C0FAD1-7F10-4549-84BB-C964FED9A214}"/>
              </a:ext>
            </a:extLst>
          </p:cNvPr>
          <p:cNvSpPr txBox="1"/>
          <p:nvPr/>
        </p:nvSpPr>
        <p:spPr>
          <a:xfrm>
            <a:off x="6094412" y="3212976"/>
            <a:ext cx="5832648" cy="270843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Behaviour</a:t>
            </a:r>
          </a:p>
          <a:p>
            <a:pPr algn="ctr"/>
            <a:endParaRPr lang="en-GB" sz="1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Arrive </a:t>
            </a:r>
            <a:r>
              <a:rPr lang="en-GB" sz="2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time</a:t>
            </a:r>
            <a:r>
              <a:rPr lang="en-GB" sz="2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lessons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Meet all </a:t>
            </a:r>
            <a:r>
              <a:rPr lang="en-GB" sz="2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deadlines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Games</a:t>
            </a:r>
            <a:r>
              <a:rPr lang="en-GB" sz="2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Out + Message Home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Swearing</a:t>
            </a:r>
            <a:r>
              <a:rPr lang="en-GB" sz="2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Out + Message Home</a:t>
            </a:r>
          </a:p>
        </p:txBody>
      </p:sp>
    </p:spTree>
    <p:extLst>
      <p:ext uri="{BB962C8B-B14F-4D97-AF65-F5344CB8AC3E}">
        <p14:creationId xmlns:p14="http://schemas.microsoft.com/office/powerpoint/2010/main" val="347268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05777" y="1356300"/>
            <a:ext cx="6624739" cy="30162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Online </a:t>
            </a:r>
            <a:r>
              <a:rPr lang="en-GB" sz="2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quiz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Working </a:t>
            </a:r>
            <a:r>
              <a:rPr lang="en-GB" sz="2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individually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 a </a:t>
            </a:r>
            <a:r>
              <a:rPr lang="en-GB" sz="2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</a:t>
            </a:r>
            <a:r>
              <a:rPr lang="en-GB" sz="2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or </a:t>
            </a:r>
            <a:r>
              <a:rPr lang="en-GB" sz="2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baseline</a:t>
            </a:r>
            <a:r>
              <a:rPr lang="en-GB" sz="2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assessment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Only topics that were covered at </a:t>
            </a:r>
            <a:r>
              <a:rPr lang="en-GB" sz="2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GCSE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0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55</a:t>
            </a:r>
            <a:r>
              <a:rPr lang="en-GB" sz="2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questions – stay </a:t>
            </a:r>
            <a:r>
              <a:rPr lang="en-GB" sz="2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focused</a:t>
            </a:r>
            <a:r>
              <a:rPr lang="en-GB" sz="2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    </a:t>
            </a:r>
            <a:endParaRPr lang="en-GB" sz="1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9756" y="4372510"/>
            <a:ext cx="8928994" cy="1940957"/>
          </a:xfrm>
          <a:prstGeom prst="roundRect">
            <a:avLst/>
          </a:prstGeom>
          <a:solidFill>
            <a:srgbClr val="8FDA81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GB" sz="1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you finish before the others:</a:t>
            </a:r>
          </a:p>
          <a:p>
            <a:endParaRPr lang="en-GB" sz="1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Help</a:t>
            </a:r>
            <a:r>
              <a:rPr lang="en-GB" sz="2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other members of your class – it’s only for </a:t>
            </a:r>
            <a:r>
              <a:rPr lang="en-GB" sz="2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</a:t>
            </a:r>
            <a:r>
              <a:rPr lang="en-GB" sz="2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  <a:p>
            <a:endParaRPr lang="en-GB" sz="1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Look through your </a:t>
            </a:r>
            <a:r>
              <a:rPr lang="en-GB" sz="2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results</a:t>
            </a:r>
            <a:r>
              <a:rPr lang="en-GB" sz="2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see where you </a:t>
            </a:r>
            <a:r>
              <a:rPr lang="en-GB" sz="2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lost</a:t>
            </a:r>
            <a:r>
              <a:rPr lang="en-GB" sz="2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points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6CC16A-94EA-499F-A976-07E7B336EB3B}"/>
              </a:ext>
            </a:extLst>
          </p:cNvPr>
          <p:cNvSpPr txBox="1"/>
          <p:nvPr/>
        </p:nvSpPr>
        <p:spPr>
          <a:xfrm>
            <a:off x="943145" y="116632"/>
            <a:ext cx="10513168" cy="723275"/>
          </a:xfrm>
          <a:prstGeom prst="rect">
            <a:avLst/>
          </a:prstGeom>
          <a:solidFill>
            <a:srgbClr val="F2F2F2"/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1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2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Task</a:t>
            </a:r>
            <a:r>
              <a:rPr lang="en-GB" sz="2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Complete the Introduction Quiz</a:t>
            </a:r>
            <a:endParaRPr lang="en-GB" sz="5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5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90B4CA-AC75-4F23-B8F2-A0A9EB958B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7" t="13723" r="6930" b="35127"/>
          <a:stretch/>
        </p:blipFill>
        <p:spPr>
          <a:xfrm>
            <a:off x="8110636" y="1622653"/>
            <a:ext cx="3528392" cy="248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56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0</TotalTime>
  <Words>429</Words>
  <Application>Microsoft Office PowerPoint</Application>
  <PresentationFormat>Custom</PresentationFormat>
  <Paragraphs>134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Corbel</vt:lpstr>
      <vt:lpstr>Tahoma</vt:lpstr>
      <vt:lpstr>Digital Blue Tunnel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2014-09-11T19:19:55Z</dcterms:created>
  <dcterms:modified xsi:type="dcterms:W3CDTF">2024-06-25T08:12:55Z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TC028952619991</vt:lpwstr>
  </property>
</Properties>
</file>